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swald" charset="1" panose="00000500000000000000"/>
      <p:regular r:id="rId19"/>
    </p:embeddedFont>
    <p:embeddedFont>
      <p:font typeface="Cooper Hewitt" charset="1" panose="00000000000000000000"/>
      <p:regular r:id="rId20"/>
    </p:embeddedFont>
    <p:embeddedFont>
      <p:font typeface="Cooper Hewitt Bold" charset="1" panose="00000000000000000000"/>
      <p:regular r:id="rId21"/>
    </p:embeddedFont>
    <p:embeddedFont>
      <p:font typeface="Oswald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950605" y="-85725"/>
            <a:ext cx="11337395" cy="1275457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33999" t="0" r="-3485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06871" y="7586662"/>
            <a:ext cx="8239896" cy="4626084"/>
            <a:chOff x="0" y="0"/>
            <a:chExt cx="812800" cy="456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7468" y="7250922"/>
            <a:ext cx="8239896" cy="4626084"/>
            <a:chOff x="0" y="0"/>
            <a:chExt cx="812800" cy="456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89594" y="-248810"/>
            <a:ext cx="10403659" cy="1677560"/>
            <a:chOff x="0" y="0"/>
            <a:chExt cx="812800" cy="131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7996" y="-85725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799119" y="-601235"/>
            <a:ext cx="10403659" cy="1677560"/>
            <a:chOff x="0" y="0"/>
            <a:chExt cx="812800" cy="1310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771957" y="9563964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3579660"/>
            <a:ext cx="9345151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PHÂN TÍCH VÀ THIẾT KẾ PHẦN MỀM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646293"/>
            <a:ext cx="658185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NHÓM 8 - N06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6748" y="-317503"/>
            <a:ext cx="22406886" cy="834714"/>
            <a:chOff x="0" y="0"/>
            <a:chExt cx="5901402" cy="219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1402" cy="219842"/>
            </a:xfrm>
            <a:custGeom>
              <a:avLst/>
              <a:gdLst/>
              <a:ahLst/>
              <a:cxnLst/>
              <a:rect r="r" b="b" t="t" l="l"/>
              <a:pathLst>
                <a:path h="219842" w="5901402">
                  <a:moveTo>
                    <a:pt x="0" y="0"/>
                  </a:moveTo>
                  <a:lnTo>
                    <a:pt x="5901402" y="0"/>
                  </a:lnTo>
                  <a:lnTo>
                    <a:pt x="5901402" y="219842"/>
                  </a:lnTo>
                  <a:lnTo>
                    <a:pt x="0" y="219842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01402" cy="2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00000">
            <a:off x="14195093" y="9321007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670052"/>
            <a:ext cx="5121064" cy="7588248"/>
            <a:chOff x="0" y="0"/>
            <a:chExt cx="3727450" cy="55232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396230"/>
                  </a:lnTo>
                  <a:lnTo>
                    <a:pt x="0" y="5396230"/>
                  </a:lnTo>
                  <a:close/>
                </a:path>
              </a:pathLst>
            </a:custGeom>
            <a:blipFill>
              <a:blip r:embed="rId4"/>
              <a:stretch>
                <a:fillRect l="-65215" t="0" r="-6521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450" cy="5523230"/>
            </a:xfrm>
            <a:custGeom>
              <a:avLst/>
              <a:gdLst/>
              <a:ahLst/>
              <a:cxnLst/>
              <a:rect r="r" b="b" t="t" l="l"/>
              <a:pathLst>
                <a:path h="5523230" w="3727450">
                  <a:moveTo>
                    <a:pt x="3727450" y="5523230"/>
                  </a:moveTo>
                  <a:lnTo>
                    <a:pt x="0" y="552323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5523230"/>
                  </a:lnTo>
                  <a:close/>
                  <a:moveTo>
                    <a:pt x="127000" y="5396230"/>
                  </a:moveTo>
                  <a:lnTo>
                    <a:pt x="3600450" y="539623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539623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80027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41493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2711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823929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65147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506365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84758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3188802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744155" y="0"/>
            <a:ext cx="7543845" cy="1471050"/>
          </a:xfrm>
          <a:custGeom>
            <a:avLst/>
            <a:gdLst/>
            <a:ahLst/>
            <a:cxnLst/>
            <a:rect r="r" b="b" t="t" l="l"/>
            <a:pathLst>
              <a:path h="1471050" w="7543845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407658" y="2885934"/>
            <a:ext cx="6282202" cy="1396130"/>
            <a:chOff x="0" y="0"/>
            <a:chExt cx="8376269" cy="186150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864762" cy="1861507"/>
              <a:chOff x="0" y="0"/>
              <a:chExt cx="368348" cy="3677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834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68348">
                    <a:moveTo>
                      <a:pt x="0" y="0"/>
                    </a:moveTo>
                    <a:lnTo>
                      <a:pt x="368348" y="0"/>
                    </a:lnTo>
                    <a:lnTo>
                      <a:pt x="36834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9B68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368348" cy="434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342596" y="304800"/>
              <a:ext cx="1179570" cy="1073409"/>
            </a:xfrm>
            <a:custGeom>
              <a:avLst/>
              <a:gdLst/>
              <a:ahLst/>
              <a:cxnLst/>
              <a:rect r="r" b="b" t="t" l="l"/>
              <a:pathLst>
                <a:path h="1073409" w="1179570">
                  <a:moveTo>
                    <a:pt x="0" y="0"/>
                  </a:moveTo>
                  <a:lnTo>
                    <a:pt x="1179570" y="0"/>
                  </a:lnTo>
                  <a:lnTo>
                    <a:pt x="1179570" y="1073409"/>
                  </a:lnTo>
                  <a:lnTo>
                    <a:pt x="0" y="1073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474832" y="-85725"/>
              <a:ext cx="5901437" cy="1304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BIỂU ĐỒ LỚP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014287" y="3583999"/>
            <a:ext cx="8876437" cy="5802971"/>
          </a:xfrm>
          <a:custGeom>
            <a:avLst/>
            <a:gdLst/>
            <a:ahLst/>
            <a:cxnLst/>
            <a:rect r="r" b="b" t="t" l="l"/>
            <a:pathLst>
              <a:path h="5802971" w="8876437">
                <a:moveTo>
                  <a:pt x="0" y="0"/>
                </a:moveTo>
                <a:lnTo>
                  <a:pt x="8876437" y="0"/>
                </a:lnTo>
                <a:lnTo>
                  <a:pt x="8876437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16740" y="1717512"/>
            <a:ext cx="97434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THIẾT KẾ HỆ THỐNG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83067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-1184919" y="9605961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846501" y="9715497"/>
            <a:ext cx="14959109" cy="1677560"/>
            <a:chOff x="0" y="0"/>
            <a:chExt cx="1168701" cy="1310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8701" cy="131062"/>
            </a:xfrm>
            <a:custGeom>
              <a:avLst/>
              <a:gdLst/>
              <a:ahLst/>
              <a:cxnLst/>
              <a:rect r="r" b="b" t="t" l="l"/>
              <a:pathLst>
                <a:path h="131062" w="1168701">
                  <a:moveTo>
                    <a:pt x="203200" y="0"/>
                  </a:moveTo>
                  <a:lnTo>
                    <a:pt x="1168701" y="0"/>
                  </a:lnTo>
                  <a:lnTo>
                    <a:pt x="965501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965501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10547" y="3476873"/>
            <a:ext cx="2350389" cy="4586125"/>
          </a:xfrm>
          <a:custGeom>
            <a:avLst/>
            <a:gdLst/>
            <a:ahLst/>
            <a:cxnLst/>
            <a:rect r="r" b="b" t="t" l="l"/>
            <a:pathLst>
              <a:path h="4586125" w="2350389">
                <a:moveTo>
                  <a:pt x="0" y="0"/>
                </a:moveTo>
                <a:lnTo>
                  <a:pt x="2350389" y="0"/>
                </a:lnTo>
                <a:lnTo>
                  <a:pt x="2350389" y="4586125"/>
                </a:lnTo>
                <a:lnTo>
                  <a:pt x="0" y="458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76873"/>
            <a:ext cx="2238340" cy="4454408"/>
          </a:xfrm>
          <a:custGeom>
            <a:avLst/>
            <a:gdLst/>
            <a:ahLst/>
            <a:cxnLst/>
            <a:rect r="r" b="b" t="t" l="l"/>
            <a:pathLst>
              <a:path h="4454408" w="2238340">
                <a:moveTo>
                  <a:pt x="0" y="0"/>
                </a:moveTo>
                <a:lnTo>
                  <a:pt x="2238340" y="0"/>
                </a:lnTo>
                <a:lnTo>
                  <a:pt x="2238340" y="4454407"/>
                </a:lnTo>
                <a:lnTo>
                  <a:pt x="0" y="4454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4061" y="3411014"/>
            <a:ext cx="2287330" cy="4586125"/>
          </a:xfrm>
          <a:custGeom>
            <a:avLst/>
            <a:gdLst/>
            <a:ahLst/>
            <a:cxnLst/>
            <a:rect r="r" b="b" t="t" l="l"/>
            <a:pathLst>
              <a:path h="4586125" w="2287330">
                <a:moveTo>
                  <a:pt x="0" y="0"/>
                </a:moveTo>
                <a:lnTo>
                  <a:pt x="2287330" y="0"/>
                </a:lnTo>
                <a:lnTo>
                  <a:pt x="2287330" y="4586125"/>
                </a:lnTo>
                <a:lnTo>
                  <a:pt x="0" y="458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34516" y="3476873"/>
            <a:ext cx="2493706" cy="4586125"/>
          </a:xfrm>
          <a:custGeom>
            <a:avLst/>
            <a:gdLst/>
            <a:ahLst/>
            <a:cxnLst/>
            <a:rect r="r" b="b" t="t" l="l"/>
            <a:pathLst>
              <a:path h="4586125" w="2493706">
                <a:moveTo>
                  <a:pt x="0" y="0"/>
                </a:moveTo>
                <a:lnTo>
                  <a:pt x="2493706" y="0"/>
                </a:lnTo>
                <a:lnTo>
                  <a:pt x="2493706" y="4586125"/>
                </a:lnTo>
                <a:lnTo>
                  <a:pt x="0" y="4586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15774" y="1790948"/>
            <a:ext cx="825645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 KẾT QUẢ &amp; TỔNG KẾT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0423" y="8299808"/>
            <a:ext cx="44260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ĐĂNG NHẬP/ĐĂNG KÝ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72703" y="8299808"/>
            <a:ext cx="442607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TRANG CHỦ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98781" y="8258175"/>
            <a:ext cx="442607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GIAO DỊCH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368330" y="8258175"/>
            <a:ext cx="442607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NGÂN SÁCH</a:t>
            </a:r>
          </a:p>
          <a:p>
            <a:pPr algn="ctr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016314" y="-2954558"/>
            <a:ext cx="16196115" cy="161961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  <a:ln w="95250" cap="sq">
              <a:solidFill>
                <a:srgbClr val="F9B68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051124" y="-2431975"/>
            <a:ext cx="15150949" cy="15150949"/>
            <a:chOff x="0" y="0"/>
            <a:chExt cx="7199211" cy="7199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99249" cy="7199249"/>
            </a:xfrm>
            <a:custGeom>
              <a:avLst/>
              <a:gdLst/>
              <a:ahLst/>
              <a:cxnLst/>
              <a:rect r="r" b="b" t="t" l="l"/>
              <a:pathLst>
                <a:path h="7199249" w="7199249">
                  <a:moveTo>
                    <a:pt x="3599561" y="0"/>
                  </a:moveTo>
                  <a:lnTo>
                    <a:pt x="0" y="3599561"/>
                  </a:lnTo>
                  <a:lnTo>
                    <a:pt x="3599561" y="7199249"/>
                  </a:lnTo>
                  <a:lnTo>
                    <a:pt x="7199249" y="3599561"/>
                  </a:lnTo>
                  <a:lnTo>
                    <a:pt x="3599561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-131986" y="8392928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8"/>
                </a:moveTo>
                <a:lnTo>
                  <a:pt x="7406742" y="2765858"/>
                </a:lnTo>
                <a:lnTo>
                  <a:pt x="7406742" y="0"/>
                </a:lnTo>
                <a:lnTo>
                  <a:pt x="0" y="0"/>
                </a:lnTo>
                <a:lnTo>
                  <a:pt x="0" y="27658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322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1986" y="-712418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0"/>
                </a:moveTo>
                <a:lnTo>
                  <a:pt x="7406742" y="0"/>
                </a:lnTo>
                <a:lnTo>
                  <a:pt x="7406742" y="2765858"/>
                </a:lnTo>
                <a:lnTo>
                  <a:pt x="0" y="276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322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540" y="2062965"/>
            <a:ext cx="8032896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KẾT LUẬN &amp; HƯỚNG PHÁT TRIỂN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9540" y="4622484"/>
            <a:ext cx="12273179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1.ĐÃ ĐẠT ĐƯỢC: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Hoàn thành hệ thống đáp ứng các yêu cầu cốt lõi.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Giúp người dùng nắm bắt rõ ràng tình hình tài chính.</a:t>
            </a: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Áp dụng quy trình phân tích &amp; thi</a:t>
            </a: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ẾT KẾ PHẦN MỀM BÀI BẢN.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  <a:p>
            <a:pPr algn="just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.  2. </a:t>
            </a: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HẠN CHẾ &amp; HƯỚNG PHÁT TRIỂN: </a:t>
            </a: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CHƯA CÓ TÍNH NĂNG LIÊN KẾT NGÂN HÀNG TỰ ĐỘNG.</a:t>
            </a:r>
          </a:p>
          <a:p>
            <a:pPr algn="just"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51D64"/>
                </a:solidFill>
                <a:latin typeface="Cooper Hewitt"/>
                <a:ea typeface="Cooper Hewitt"/>
                <a:cs typeface="Cooper Hewitt"/>
                <a:sym typeface="Cooper Hewitt"/>
              </a:rPr>
              <a:t>PHÁT TRIỂN THÊM MODULE AI GỢI Ý CHI TIÊU, LẬP KẾ HOẠCH TIẾT KIỆM.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590291" y="3896462"/>
            <a:ext cx="6678933" cy="2494076"/>
          </a:xfrm>
          <a:custGeom>
            <a:avLst/>
            <a:gdLst/>
            <a:ahLst/>
            <a:cxnLst/>
            <a:rect r="r" b="b" t="t" l="l"/>
            <a:pathLst>
              <a:path h="2494076" w="6678933">
                <a:moveTo>
                  <a:pt x="0" y="2494076"/>
                </a:moveTo>
                <a:lnTo>
                  <a:pt x="6678933" y="2494076"/>
                </a:lnTo>
                <a:lnTo>
                  <a:pt x="6678933" y="0"/>
                </a:lnTo>
                <a:lnTo>
                  <a:pt x="0" y="0"/>
                </a:lnTo>
                <a:lnTo>
                  <a:pt x="0" y="24940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07708"/>
            <a:ext cx="18288000" cy="4426021"/>
            <a:chOff x="0" y="0"/>
            <a:chExt cx="24384000" cy="590136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36338" r="0" b="27336"/>
            <a:stretch>
              <a:fillRect/>
            </a:stretch>
          </p:blipFill>
          <p:spPr>
            <a:xfrm flipH="false" flipV="false">
              <a:off x="0" y="0"/>
              <a:ext cx="24384000" cy="5901362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0" y="-1115388"/>
            <a:ext cx="18288000" cy="3429000"/>
          </a:xfrm>
          <a:custGeom>
            <a:avLst/>
            <a:gdLst/>
            <a:ahLst/>
            <a:cxnLst/>
            <a:rect r="r" b="b" t="t" l="l"/>
            <a:pathLst>
              <a:path h="3429000" w="18288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1241" y="2963693"/>
            <a:ext cx="15025518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b="true" sz="9200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14846366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5187585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528803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870021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6211239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552457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6893676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7234894" y="468290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950605" y="-85725"/>
            <a:ext cx="11337395" cy="1275457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33999" t="0" r="-3485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06871" y="7586662"/>
            <a:ext cx="8239896" cy="4626084"/>
            <a:chOff x="0" y="0"/>
            <a:chExt cx="812800" cy="456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87468" y="7250922"/>
            <a:ext cx="8239896" cy="4626084"/>
            <a:chOff x="0" y="0"/>
            <a:chExt cx="812800" cy="4563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56326"/>
            </a:xfrm>
            <a:custGeom>
              <a:avLst/>
              <a:gdLst/>
              <a:ahLst/>
              <a:cxnLst/>
              <a:rect r="r" b="b" t="t" l="l"/>
              <a:pathLst>
                <a:path h="456326" w="812800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73766"/>
              <a:ext cx="558800" cy="249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89594" y="-248810"/>
            <a:ext cx="10403659" cy="1677560"/>
            <a:chOff x="0" y="0"/>
            <a:chExt cx="812800" cy="1310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7996" y="-85725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799119" y="-601235"/>
            <a:ext cx="10403659" cy="1677560"/>
            <a:chOff x="0" y="0"/>
            <a:chExt cx="812800" cy="1310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771957" y="9563964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2654197" y="7625737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333162" y="8017994"/>
            <a:ext cx="1253257" cy="1391854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538084" y="2695288"/>
            <a:ext cx="9959707" cy="53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6"/>
              </a:lnSpc>
            </a:pPr>
            <a:r>
              <a:rPr lang="en-US" sz="5363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THÀNH VIÊN NHÓM:</a:t>
            </a:r>
          </a:p>
          <a:p>
            <a:pPr algn="l">
              <a:lnSpc>
                <a:spcPts val="4505"/>
              </a:lnSpc>
            </a:pPr>
            <a:r>
              <a:rPr lang="en-US" sz="3754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1: NGUYỄN KHẮC HẢI</a:t>
            </a:r>
          </a:p>
          <a:p>
            <a:pPr algn="l">
              <a:lnSpc>
                <a:spcPts val="4505"/>
              </a:lnSpc>
            </a:pPr>
            <a:r>
              <a:rPr lang="en-US" sz="3754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2: NGUYỄN HOÀNG GIANG</a:t>
            </a:r>
          </a:p>
          <a:p>
            <a:pPr algn="l">
              <a:lnSpc>
                <a:spcPts val="4505"/>
              </a:lnSpc>
            </a:pPr>
            <a:r>
              <a:rPr lang="en-US" sz="3754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3: VŨ HUY KỲ</a:t>
            </a:r>
          </a:p>
          <a:p>
            <a:pPr algn="l">
              <a:lnSpc>
                <a:spcPts val="4505"/>
              </a:lnSpc>
            </a:pPr>
            <a:r>
              <a:rPr lang="en-US" sz="3754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4: NGUYỄN VŨ MINH THƯ</a:t>
            </a:r>
          </a:p>
          <a:p>
            <a:pPr algn="l">
              <a:lnSpc>
                <a:spcPts val="4505"/>
              </a:lnSpc>
            </a:pPr>
            <a:r>
              <a:rPr lang="en-US" sz="3754">
                <a:solidFill>
                  <a:srgbClr val="051D64"/>
                </a:solidFill>
                <a:latin typeface="Oswald"/>
                <a:ea typeface="Oswald"/>
                <a:cs typeface="Oswald"/>
                <a:sym typeface="Oswald"/>
              </a:rPr>
              <a:t>5: LÊ PHI YẾN</a:t>
            </a:r>
          </a:p>
          <a:p>
            <a:pPr algn="l">
              <a:lnSpc>
                <a:spcPts val="6436"/>
              </a:lnSpc>
            </a:pPr>
          </a:p>
          <a:p>
            <a:pPr algn="l">
              <a:lnSpc>
                <a:spcPts val="6436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538084" y="7603657"/>
            <a:ext cx="6581853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GVHD: TH.S VŨ QUANG DŨNG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3938" y="0"/>
            <a:ext cx="8454062" cy="1648542"/>
          </a:xfrm>
          <a:custGeom>
            <a:avLst/>
            <a:gdLst/>
            <a:ahLst/>
            <a:cxnLst/>
            <a:rect r="r" b="b" t="t" l="l"/>
            <a:pathLst>
              <a:path h="1648542" w="845406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7998501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66947" y="9939233"/>
            <a:ext cx="16432054" cy="3086100"/>
            <a:chOff x="0" y="0"/>
            <a:chExt cx="432778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7784" cy="812800"/>
            </a:xfrm>
            <a:custGeom>
              <a:avLst/>
              <a:gdLst/>
              <a:ahLst/>
              <a:cxnLst/>
              <a:rect r="r" b="b" t="t" l="l"/>
              <a:pathLst>
                <a:path h="812800" w="4327784">
                  <a:moveTo>
                    <a:pt x="0" y="0"/>
                  </a:moveTo>
                  <a:lnTo>
                    <a:pt x="4327784" y="0"/>
                  </a:lnTo>
                  <a:lnTo>
                    <a:pt x="432778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277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5548" y="4171950"/>
            <a:ext cx="396178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TABLE OF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8414" y="3200400"/>
            <a:ext cx="115117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18547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109733" y="9572264"/>
            <a:ext cx="8115511" cy="57150"/>
          </a:xfrm>
          <a:prstGeom prst="line">
            <a:avLst/>
          </a:prstGeom>
          <a:ln cap="flat" w="1047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85118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6336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367554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708772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049991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391209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732427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073645" y="568102"/>
            <a:ext cx="375086" cy="438940"/>
          </a:xfrm>
          <a:prstGeom prst="line">
            <a:avLst/>
          </a:prstGeom>
          <a:ln cap="flat" w="66675">
            <a:solidFill>
              <a:srgbClr val="BEC6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279586" y="3069610"/>
            <a:ext cx="442607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051D6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ĐẶT VẤN ĐỀ &amp; MỤC TIÊU DỰ ÁN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79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6128414" y="5650821"/>
            <a:ext cx="5577250" cy="1295528"/>
            <a:chOff x="0" y="0"/>
            <a:chExt cx="7436333" cy="17273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534896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D185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34896" y="12870"/>
              <a:ext cx="5901437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PHÂN TÍCH YÊU CẦU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46348" y="5650821"/>
            <a:ext cx="5577250" cy="1200150"/>
            <a:chOff x="0" y="0"/>
            <a:chExt cx="7436333" cy="16002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21987"/>
              <a:ext cx="1534896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D185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34896" y="-114300"/>
              <a:ext cx="5901437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KẾT QUẢ &amp; TỔNG KẾT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46348" y="3200400"/>
            <a:ext cx="5577250" cy="1250156"/>
            <a:chOff x="0" y="0"/>
            <a:chExt cx="7436333" cy="166687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1534896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b="true">
                  <a:solidFill>
                    <a:srgbClr val="D18547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34896" y="-47625"/>
              <a:ext cx="5901437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THIẾT KẾ HỆ THỐNG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31986" y="8010653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7"/>
                </a:moveTo>
                <a:lnTo>
                  <a:pt x="7406742" y="2765857"/>
                </a:lnTo>
                <a:lnTo>
                  <a:pt x="7406742" y="0"/>
                </a:lnTo>
                <a:lnTo>
                  <a:pt x="0" y="0"/>
                </a:lnTo>
                <a:lnTo>
                  <a:pt x="0" y="27658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89948"/>
            <a:ext cx="625088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ĐẶT VẤN ĐỀ &amp; MỤC TIÊU DỰ ÁN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32436" y="-2431975"/>
            <a:ext cx="15150949" cy="15150949"/>
            <a:chOff x="0" y="0"/>
            <a:chExt cx="7199211" cy="71992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99249" cy="7199249"/>
            </a:xfrm>
            <a:custGeom>
              <a:avLst/>
              <a:gdLst/>
              <a:ahLst/>
              <a:cxnLst/>
              <a:rect r="r" b="b" t="t" l="l"/>
              <a:pathLst>
                <a:path h="7199249" w="7199249">
                  <a:moveTo>
                    <a:pt x="3599561" y="0"/>
                  </a:moveTo>
                  <a:lnTo>
                    <a:pt x="0" y="3599561"/>
                  </a:lnTo>
                  <a:lnTo>
                    <a:pt x="3599561" y="7199249"/>
                  </a:lnTo>
                  <a:lnTo>
                    <a:pt x="7199249" y="3599561"/>
                  </a:lnTo>
                  <a:lnTo>
                    <a:pt x="3599561" y="0"/>
                  </a:lnTo>
                  <a:close/>
                </a:path>
              </a:pathLst>
            </a:custGeom>
            <a:blipFill>
              <a:blip r:embed="rId4"/>
              <a:stretch>
                <a:fillRect l="-28277" t="0" r="-2827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7081683" y="-1769871"/>
            <a:ext cx="7499226" cy="3722217"/>
            <a:chOff x="0" y="0"/>
            <a:chExt cx="812800" cy="4034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3431"/>
            </a:xfrm>
            <a:custGeom>
              <a:avLst/>
              <a:gdLst/>
              <a:ahLst/>
              <a:cxnLst/>
              <a:rect r="r" b="b" t="t" l="l"/>
              <a:pathLst>
                <a:path h="403431" w="812800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6189229" y="-1769871"/>
            <a:ext cx="7499226" cy="4027778"/>
            <a:chOff x="0" y="0"/>
            <a:chExt cx="812800" cy="4365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36549"/>
            </a:xfrm>
            <a:custGeom>
              <a:avLst/>
              <a:gdLst/>
              <a:ahLst/>
              <a:cxnLst/>
              <a:rect r="r" b="b" t="t" l="l"/>
              <a:pathLst>
                <a:path h="436549" w="812800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9119706" y="650042"/>
            <a:ext cx="1140604" cy="1266742"/>
          </a:xfrm>
          <a:prstGeom prst="line">
            <a:avLst/>
          </a:prstGeom>
          <a:ln cap="flat" w="95250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9411884" y="293043"/>
            <a:ext cx="1140604" cy="1266742"/>
          </a:xfrm>
          <a:prstGeom prst="line">
            <a:avLst/>
          </a:prstGeom>
          <a:ln cap="flat" w="95250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4164015"/>
            <a:ext cx="8115300" cy="28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Vấn đề: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Khó khăn trong việc theo dõi chi tiêu hàng ngày.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Không nắm được "tiền đi đâu về đâu".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Khó đạt được các mục tiêu tài chính </a:t>
            </a:r>
          </a:p>
          <a:p>
            <a:pPr algn="l">
              <a:lnSpc>
                <a:spcPts val="3776"/>
              </a:lnSpc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     </a:t>
            </a: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(tiết kiệm, đầu tư) do chi tiêu không kiểm soát.</a:t>
            </a:r>
          </a:p>
          <a:p>
            <a:pPr algn="l">
              <a:lnSpc>
                <a:spcPts val="377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31986" y="8010653"/>
            <a:ext cx="7406742" cy="2765858"/>
          </a:xfrm>
          <a:custGeom>
            <a:avLst/>
            <a:gdLst/>
            <a:ahLst/>
            <a:cxnLst/>
            <a:rect r="r" b="b" t="t" l="l"/>
            <a:pathLst>
              <a:path h="2765858" w="7406742">
                <a:moveTo>
                  <a:pt x="0" y="2765857"/>
                </a:moveTo>
                <a:lnTo>
                  <a:pt x="7406742" y="2765857"/>
                </a:lnTo>
                <a:lnTo>
                  <a:pt x="7406742" y="0"/>
                </a:lnTo>
                <a:lnTo>
                  <a:pt x="0" y="0"/>
                </a:lnTo>
                <a:lnTo>
                  <a:pt x="0" y="27658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89948"/>
            <a:ext cx="625088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ĐẶT VẤN ĐỀ &amp; MỤC TIÊU DỰ ÁN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32436" y="-2431975"/>
            <a:ext cx="15150949" cy="15150949"/>
            <a:chOff x="0" y="0"/>
            <a:chExt cx="7199211" cy="71992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99249" cy="7199249"/>
            </a:xfrm>
            <a:custGeom>
              <a:avLst/>
              <a:gdLst/>
              <a:ahLst/>
              <a:cxnLst/>
              <a:rect r="r" b="b" t="t" l="l"/>
              <a:pathLst>
                <a:path h="7199249" w="7199249">
                  <a:moveTo>
                    <a:pt x="3599561" y="0"/>
                  </a:moveTo>
                  <a:lnTo>
                    <a:pt x="0" y="3599561"/>
                  </a:lnTo>
                  <a:lnTo>
                    <a:pt x="3599561" y="7199249"/>
                  </a:lnTo>
                  <a:lnTo>
                    <a:pt x="7199249" y="3599561"/>
                  </a:lnTo>
                  <a:lnTo>
                    <a:pt x="3599561" y="0"/>
                  </a:lnTo>
                  <a:close/>
                </a:path>
              </a:pathLst>
            </a:custGeom>
            <a:blipFill>
              <a:blip r:embed="rId4"/>
              <a:stretch>
                <a:fillRect l="-28277" t="0" r="-2827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7081683" y="-1769871"/>
            <a:ext cx="7499226" cy="3722217"/>
            <a:chOff x="0" y="0"/>
            <a:chExt cx="812800" cy="4034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3431"/>
            </a:xfrm>
            <a:custGeom>
              <a:avLst/>
              <a:gdLst/>
              <a:ahLst/>
              <a:cxnLst/>
              <a:rect r="r" b="b" t="t" l="l"/>
              <a:pathLst>
                <a:path h="403431" w="812800">
                  <a:moveTo>
                    <a:pt x="406400" y="0"/>
                  </a:moveTo>
                  <a:lnTo>
                    <a:pt x="812800" y="403431"/>
                  </a:lnTo>
                  <a:lnTo>
                    <a:pt x="0" y="4034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49207"/>
              <a:ext cx="558800" cy="225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6189229" y="-1769871"/>
            <a:ext cx="7499226" cy="4027778"/>
            <a:chOff x="0" y="0"/>
            <a:chExt cx="812800" cy="4365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36549"/>
            </a:xfrm>
            <a:custGeom>
              <a:avLst/>
              <a:gdLst/>
              <a:ahLst/>
              <a:cxnLst/>
              <a:rect r="r" b="b" t="t" l="l"/>
              <a:pathLst>
                <a:path h="436549" w="812800">
                  <a:moveTo>
                    <a:pt x="406400" y="0"/>
                  </a:moveTo>
                  <a:lnTo>
                    <a:pt x="812800" y="436549"/>
                  </a:lnTo>
                  <a:lnTo>
                    <a:pt x="0" y="43654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4583"/>
              <a:ext cx="558800" cy="240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9119706" y="650042"/>
            <a:ext cx="1140604" cy="1266742"/>
          </a:xfrm>
          <a:prstGeom prst="line">
            <a:avLst/>
          </a:prstGeom>
          <a:ln cap="flat" w="95250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9411884" y="293043"/>
            <a:ext cx="1140604" cy="1266742"/>
          </a:xfrm>
          <a:prstGeom prst="line">
            <a:avLst/>
          </a:prstGeom>
          <a:ln cap="flat" w="95250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03822" y="4173296"/>
            <a:ext cx="8115300" cy="383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Mục tiêu: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Xây dựng công cụ giúp người dùng ghi chép và phân loại thu chi một cách khoa học.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Cung cấp các báo cáo trực quan </a:t>
            </a: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(biểu đồ) để nắm bắt xu hướng chi tiêu.</a:t>
            </a:r>
          </a:p>
          <a:p>
            <a:pPr algn="l" marL="582380" indent="-291190" lvl="1">
              <a:lnSpc>
                <a:spcPts val="3776"/>
              </a:lnSpc>
              <a:buFont typeface="Arial"/>
              <a:buChar char="•"/>
            </a:pPr>
            <a:r>
              <a:rPr lang="en-US" sz="2697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Hỗ trợ lập ngân sách và đưa ra cảnh báo khi vượt mức.</a:t>
            </a:r>
          </a:p>
          <a:p>
            <a:pPr algn="l">
              <a:lnSpc>
                <a:spcPts val="377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30795"/>
            <a:chOff x="0" y="0"/>
            <a:chExt cx="24384000" cy="444106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0832" r="0" b="31830"/>
            <a:stretch>
              <a:fillRect/>
            </a:stretch>
          </p:blipFill>
          <p:spPr>
            <a:xfrm flipH="false" flipV="false"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59446" y="9125412"/>
            <a:ext cx="6132387" cy="3086100"/>
            <a:chOff x="0" y="0"/>
            <a:chExt cx="161511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5114" cy="812800"/>
            </a:xfrm>
            <a:custGeom>
              <a:avLst/>
              <a:gdLst/>
              <a:ahLst/>
              <a:cxnLst/>
              <a:rect r="r" b="b" t="t" l="l"/>
              <a:pathLst>
                <a:path h="812800" w="1615114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1413125" y="7921996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11846" y="9435132"/>
            <a:ext cx="6132387" cy="2928780"/>
            <a:chOff x="0" y="0"/>
            <a:chExt cx="1615114" cy="771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5114" cy="771366"/>
            </a:xfrm>
            <a:custGeom>
              <a:avLst/>
              <a:gdLst/>
              <a:ahLst/>
              <a:cxnLst/>
              <a:rect r="r" b="b" t="t" l="l"/>
              <a:pathLst>
                <a:path h="771366" w="1615114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0" y="7921996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48136" y="5092644"/>
            <a:ext cx="8982370" cy="57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3825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1: YÊU CẦU CHỨC NĂNG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609618" y="2951693"/>
            <a:ext cx="5952668" cy="959850"/>
            <a:chOff x="0" y="0"/>
            <a:chExt cx="812800" cy="131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604169" y="2750046"/>
            <a:ext cx="5952668" cy="959850"/>
            <a:chOff x="0" y="0"/>
            <a:chExt cx="812800" cy="1310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2119281" y="5749644"/>
            <a:ext cx="14765742" cy="311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Đăng nhập/Đăng ký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Quản lý Giao dịch (Thêm, sửa, xóa Thu/Chi)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Phân loại (Categories)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Thiết lập Ngân sách (Budgeting)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Thống kê &amp; Báo cáo (Report)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Cảnh báo (Notification)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89393" y="3911544"/>
            <a:ext cx="1502551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PHÂN TÍCH YÊU CẦU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330795"/>
            <a:chOff x="0" y="0"/>
            <a:chExt cx="24384000" cy="444106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0832" r="0" b="31830"/>
            <a:stretch>
              <a:fillRect/>
            </a:stretch>
          </p:blipFill>
          <p:spPr>
            <a:xfrm flipH="false" flipV="false">
              <a:off x="0" y="0"/>
              <a:ext cx="24384000" cy="444106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859446" y="9125412"/>
            <a:ext cx="6132387" cy="3086100"/>
            <a:chOff x="0" y="0"/>
            <a:chExt cx="161511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5114" cy="812800"/>
            </a:xfrm>
            <a:custGeom>
              <a:avLst/>
              <a:gdLst/>
              <a:ahLst/>
              <a:cxnLst/>
              <a:rect r="r" b="b" t="t" l="l"/>
              <a:pathLst>
                <a:path h="812800" w="1615114">
                  <a:moveTo>
                    <a:pt x="0" y="0"/>
                  </a:moveTo>
                  <a:lnTo>
                    <a:pt x="1615114" y="0"/>
                  </a:lnTo>
                  <a:lnTo>
                    <a:pt x="16151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15114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1413125" y="7921996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6874875" y="2672608"/>
                </a:moveTo>
                <a:lnTo>
                  <a:pt x="0" y="2672608"/>
                </a:lnTo>
                <a:lnTo>
                  <a:pt x="0" y="0"/>
                </a:lnTo>
                <a:lnTo>
                  <a:pt x="6874875" y="0"/>
                </a:lnTo>
                <a:lnTo>
                  <a:pt x="6874875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11846" y="9435132"/>
            <a:ext cx="6132387" cy="2928780"/>
            <a:chOff x="0" y="0"/>
            <a:chExt cx="1615114" cy="771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5114" cy="771366"/>
            </a:xfrm>
            <a:custGeom>
              <a:avLst/>
              <a:gdLst/>
              <a:ahLst/>
              <a:cxnLst/>
              <a:rect r="r" b="b" t="t" l="l"/>
              <a:pathLst>
                <a:path h="771366" w="1615114">
                  <a:moveTo>
                    <a:pt x="0" y="0"/>
                  </a:moveTo>
                  <a:lnTo>
                    <a:pt x="1615114" y="0"/>
                  </a:lnTo>
                  <a:lnTo>
                    <a:pt x="1615114" y="771366"/>
                  </a:lnTo>
                  <a:lnTo>
                    <a:pt x="0" y="771366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615114" cy="838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0">
            <a:off x="0" y="7921996"/>
            <a:ext cx="6874875" cy="2672608"/>
          </a:xfrm>
          <a:custGeom>
            <a:avLst/>
            <a:gdLst/>
            <a:ahLst/>
            <a:cxnLst/>
            <a:rect r="r" b="b" t="t" l="l"/>
            <a:pathLst>
              <a:path h="2672608" w="6874875">
                <a:moveTo>
                  <a:pt x="0" y="2672608"/>
                </a:moveTo>
                <a:lnTo>
                  <a:pt x="6874875" y="2672608"/>
                </a:lnTo>
                <a:lnTo>
                  <a:pt x="6874875" y="0"/>
                </a:lnTo>
                <a:lnTo>
                  <a:pt x="0" y="0"/>
                </a:lnTo>
                <a:lnTo>
                  <a:pt x="0" y="26726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630" y="5092644"/>
            <a:ext cx="8982370" cy="57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b="true" sz="3825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2: YÊU CẦU PHI CHỨC NĂNG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609618" y="2951693"/>
            <a:ext cx="5952668" cy="959850"/>
            <a:chOff x="0" y="0"/>
            <a:chExt cx="812800" cy="1310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604169" y="2750046"/>
            <a:ext cx="5952668" cy="959850"/>
            <a:chOff x="0" y="0"/>
            <a:chExt cx="812800" cy="1310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31062"/>
            </a:xfrm>
            <a:custGeom>
              <a:avLst/>
              <a:gdLst/>
              <a:ahLst/>
              <a:cxnLst/>
              <a:rect r="r" b="b" t="t" l="l"/>
              <a:pathLst>
                <a:path h="13106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169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5145065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486283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5827501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6168719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6509937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6851156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7192374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7533592" y="3598322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2119281" y="5749644"/>
            <a:ext cx="14765742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Bảo mật: Đảm bảo an toàn dữ liệu tài chính người dùng.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Hiệ</a:t>
            </a: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u năng: Tốc độ phản hồi nhanh, xử lý giao dịch mượt mà.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3060B"/>
                </a:solidFill>
                <a:latin typeface="Cooper Hewitt"/>
                <a:ea typeface="Cooper Hewitt"/>
                <a:cs typeface="Cooper Hewitt"/>
                <a:sym typeface="Cooper Hewitt"/>
              </a:rPr>
              <a:t>Dễ sử dụng: Giao diện người dùng (UI) trực quan, thân thiện.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89393" y="3911544"/>
            <a:ext cx="1502551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PHÂN TÍCH YÊU CẦU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6748" y="-317503"/>
            <a:ext cx="22406886" cy="834714"/>
            <a:chOff x="0" y="0"/>
            <a:chExt cx="5901402" cy="219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1402" cy="219842"/>
            </a:xfrm>
            <a:custGeom>
              <a:avLst/>
              <a:gdLst/>
              <a:ahLst/>
              <a:cxnLst/>
              <a:rect r="r" b="b" t="t" l="l"/>
              <a:pathLst>
                <a:path h="219842" w="5901402">
                  <a:moveTo>
                    <a:pt x="0" y="0"/>
                  </a:moveTo>
                  <a:lnTo>
                    <a:pt x="5901402" y="0"/>
                  </a:lnTo>
                  <a:lnTo>
                    <a:pt x="5901402" y="219842"/>
                  </a:lnTo>
                  <a:lnTo>
                    <a:pt x="0" y="219842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01402" cy="2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00000">
            <a:off x="14195093" y="9321007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670052"/>
            <a:ext cx="5121064" cy="7588248"/>
            <a:chOff x="0" y="0"/>
            <a:chExt cx="3727450" cy="55232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396230"/>
                  </a:lnTo>
                  <a:lnTo>
                    <a:pt x="0" y="5396230"/>
                  </a:lnTo>
                  <a:close/>
                </a:path>
              </a:pathLst>
            </a:custGeom>
            <a:blipFill>
              <a:blip r:embed="rId4"/>
              <a:stretch>
                <a:fillRect l="-65215" t="0" r="-6521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450" cy="5523230"/>
            </a:xfrm>
            <a:custGeom>
              <a:avLst/>
              <a:gdLst/>
              <a:ahLst/>
              <a:cxnLst/>
              <a:rect r="r" b="b" t="t" l="l"/>
              <a:pathLst>
                <a:path h="5523230" w="3727450">
                  <a:moveTo>
                    <a:pt x="3727450" y="5523230"/>
                  </a:moveTo>
                  <a:lnTo>
                    <a:pt x="0" y="552323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5523230"/>
                  </a:lnTo>
                  <a:close/>
                  <a:moveTo>
                    <a:pt x="127000" y="5396230"/>
                  </a:moveTo>
                  <a:lnTo>
                    <a:pt x="3600450" y="539623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539623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80027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41493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2711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823929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65147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506365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84758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3188802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744155" y="0"/>
            <a:ext cx="7543845" cy="1471050"/>
          </a:xfrm>
          <a:custGeom>
            <a:avLst/>
            <a:gdLst/>
            <a:ahLst/>
            <a:cxnLst/>
            <a:rect r="r" b="b" t="t" l="l"/>
            <a:pathLst>
              <a:path h="1471050" w="7543845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16740" y="1717512"/>
            <a:ext cx="97434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THIẾT KẾ HỆ THỐNG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316740" y="3387364"/>
            <a:ext cx="10610579" cy="1756136"/>
            <a:chOff x="0" y="0"/>
            <a:chExt cx="14147439" cy="234151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864762" cy="1861507"/>
              <a:chOff x="0" y="0"/>
              <a:chExt cx="368348" cy="36770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6834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68348">
                    <a:moveTo>
                      <a:pt x="0" y="0"/>
                    </a:moveTo>
                    <a:lnTo>
                      <a:pt x="368348" y="0"/>
                    </a:lnTo>
                    <a:lnTo>
                      <a:pt x="36834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9B68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368348" cy="434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42596" y="304800"/>
              <a:ext cx="1179570" cy="1073409"/>
            </a:xfrm>
            <a:custGeom>
              <a:avLst/>
              <a:gdLst/>
              <a:ahLst/>
              <a:cxnLst/>
              <a:rect r="r" b="b" t="t" l="l"/>
              <a:pathLst>
                <a:path h="1073409" w="1179570">
                  <a:moveTo>
                    <a:pt x="0" y="0"/>
                  </a:moveTo>
                  <a:lnTo>
                    <a:pt x="1179570" y="0"/>
                  </a:lnTo>
                  <a:lnTo>
                    <a:pt x="1179570" y="1073409"/>
                  </a:lnTo>
                  <a:lnTo>
                    <a:pt x="0" y="1073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474832" y="-85725"/>
              <a:ext cx="590143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KIẾN TRÚC HỆ THỐNG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436346" y="587217"/>
              <a:ext cx="11711092" cy="1754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9769" indent="-229884" lvl="1">
                <a:lnSpc>
                  <a:spcPts val="2555"/>
                </a:lnSpc>
                <a:buFont typeface="Arial"/>
                <a:buChar char="•"/>
              </a:pPr>
              <a:r>
                <a:rPr lang="en-US" sz="2129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Mô hình Client-Server.</a:t>
              </a:r>
            </a:p>
            <a:p>
              <a:pPr algn="l" marL="459769" indent="-229884" lvl="1">
                <a:lnSpc>
                  <a:spcPts val="2555"/>
                </a:lnSpc>
                <a:buFont typeface="Arial"/>
                <a:buChar char="•"/>
              </a:pPr>
              <a:r>
                <a:rPr lang="en-US" sz="2129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Client (Frontend): Ứng dụng di động đa nền tảng.</a:t>
              </a:r>
            </a:p>
            <a:p>
              <a:pPr algn="l" marL="459769" indent="-229884" lvl="1">
                <a:lnSpc>
                  <a:spcPts val="2555"/>
                </a:lnSpc>
                <a:buFont typeface="Arial"/>
                <a:buChar char="•"/>
              </a:pPr>
              <a:r>
                <a:rPr lang="en-US" sz="2129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Server (Backend): Sử dụng giải pháp "Backend-as-a-Service" (BaaS).</a:t>
              </a:r>
            </a:p>
            <a:p>
              <a:pPr algn="l">
                <a:lnSpc>
                  <a:spcPts val="255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316740" y="6377386"/>
            <a:ext cx="10610579" cy="2880914"/>
            <a:chOff x="0" y="0"/>
            <a:chExt cx="14147439" cy="38412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864762" cy="1861507"/>
              <a:chOff x="0" y="0"/>
              <a:chExt cx="368348" cy="36770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834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68348">
                    <a:moveTo>
                      <a:pt x="0" y="0"/>
                    </a:moveTo>
                    <a:lnTo>
                      <a:pt x="368348" y="0"/>
                    </a:lnTo>
                    <a:lnTo>
                      <a:pt x="36834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9B68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66675"/>
                <a:ext cx="368348" cy="434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317196" y="257653"/>
              <a:ext cx="1342124" cy="1342124"/>
            </a:xfrm>
            <a:custGeom>
              <a:avLst/>
              <a:gdLst/>
              <a:ahLst/>
              <a:cxnLst/>
              <a:rect r="r" b="b" t="t" l="l"/>
              <a:pathLst>
                <a:path h="1342124" w="1342124">
                  <a:moveTo>
                    <a:pt x="0" y="0"/>
                  </a:moveTo>
                  <a:lnTo>
                    <a:pt x="1342124" y="0"/>
                  </a:lnTo>
                  <a:lnTo>
                    <a:pt x="1342124" y="1342125"/>
                  </a:lnTo>
                  <a:lnTo>
                    <a:pt x="0" y="1342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2474832" y="-8463"/>
              <a:ext cx="7391491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CÔNG NGHỆ &amp; NGÔN NGỮ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474832" y="820212"/>
              <a:ext cx="11672607" cy="302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1406" indent="-230703" lvl="1">
                <a:lnSpc>
                  <a:spcPts val="2564"/>
                </a:lnSpc>
                <a:buFont typeface="Arial"/>
                <a:buChar char="•"/>
              </a:pPr>
              <a:r>
                <a:rPr lang="en-US" sz="2137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Frontend (Client): Xây dựng bằng Flutter. </a:t>
              </a:r>
            </a:p>
            <a:p>
              <a:pPr algn="l" marL="461406" indent="-230703" lvl="1">
                <a:lnSpc>
                  <a:spcPts val="2564"/>
                </a:lnSpc>
                <a:buFont typeface="Arial"/>
                <a:buChar char="•"/>
              </a:pPr>
              <a:r>
                <a:rPr lang="en-US" sz="2137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Hỗ trợ đa nền tảng (Android, iOS, Web) từ một cơ sở mã nguồn duy nhất.</a:t>
              </a:r>
            </a:p>
            <a:p>
              <a:pPr algn="l" marL="461406" indent="-230703" lvl="1">
                <a:lnSpc>
                  <a:spcPts val="2564"/>
                </a:lnSpc>
                <a:buFont typeface="Arial"/>
                <a:buChar char="•"/>
              </a:pPr>
              <a:r>
                <a:rPr lang="en-US" sz="2137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Backend &amp; Database: Firebase.</a:t>
              </a:r>
            </a:p>
            <a:p>
              <a:pPr algn="l" marL="461406" indent="-230703" lvl="1">
                <a:lnSpc>
                  <a:spcPts val="2564"/>
                </a:lnSpc>
                <a:buFont typeface="Arial"/>
                <a:buChar char="•"/>
              </a:pPr>
              <a:r>
                <a:rPr lang="en-US" sz="2137">
                  <a:solidFill>
                    <a:srgbClr val="03060B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Sử dụng: Firebase Authentication (để xác thực người dùng) và Cloud Firestore (để lưu trữ và đồng bộ dữ liệu thời gian thực).</a:t>
              </a:r>
            </a:p>
            <a:p>
              <a:pPr algn="l">
                <a:lnSpc>
                  <a:spcPts val="256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6748" y="-317503"/>
            <a:ext cx="22406886" cy="834714"/>
            <a:chOff x="0" y="0"/>
            <a:chExt cx="5901402" cy="219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1402" cy="219842"/>
            </a:xfrm>
            <a:custGeom>
              <a:avLst/>
              <a:gdLst/>
              <a:ahLst/>
              <a:cxnLst/>
              <a:rect r="r" b="b" t="t" l="l"/>
              <a:pathLst>
                <a:path h="219842" w="5901402">
                  <a:moveTo>
                    <a:pt x="0" y="0"/>
                  </a:moveTo>
                  <a:lnTo>
                    <a:pt x="5901402" y="0"/>
                  </a:lnTo>
                  <a:lnTo>
                    <a:pt x="5901402" y="219842"/>
                  </a:lnTo>
                  <a:lnTo>
                    <a:pt x="0" y="219842"/>
                  </a:lnTo>
                  <a:close/>
                </a:path>
              </a:pathLst>
            </a:custGeom>
            <a:solidFill>
              <a:srgbClr val="051D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01402" cy="2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5400000">
            <a:off x="14195093" y="9321007"/>
            <a:ext cx="6128414" cy="2288499"/>
          </a:xfrm>
          <a:custGeom>
            <a:avLst/>
            <a:gdLst/>
            <a:ahLst/>
            <a:cxnLst/>
            <a:rect r="r" b="b" t="t" l="l"/>
            <a:pathLst>
              <a:path h="2288499" w="6128414">
                <a:moveTo>
                  <a:pt x="6128414" y="0"/>
                </a:moveTo>
                <a:lnTo>
                  <a:pt x="0" y="0"/>
                </a:lnTo>
                <a:lnTo>
                  <a:pt x="0" y="2288499"/>
                </a:lnTo>
                <a:lnTo>
                  <a:pt x="6128414" y="2288499"/>
                </a:lnTo>
                <a:lnTo>
                  <a:pt x="6128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3224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670052"/>
            <a:ext cx="5121064" cy="7588248"/>
            <a:chOff x="0" y="0"/>
            <a:chExt cx="3727450" cy="55232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0" y="6350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396230"/>
                  </a:lnTo>
                  <a:lnTo>
                    <a:pt x="0" y="5396230"/>
                  </a:lnTo>
                  <a:close/>
                </a:path>
              </a:pathLst>
            </a:custGeom>
            <a:blipFill>
              <a:blip r:embed="rId4"/>
              <a:stretch>
                <a:fillRect l="-65215" t="0" r="-6521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27450" cy="5523230"/>
            </a:xfrm>
            <a:custGeom>
              <a:avLst/>
              <a:gdLst/>
              <a:ahLst/>
              <a:cxnLst/>
              <a:rect r="r" b="b" t="t" l="l"/>
              <a:pathLst>
                <a:path h="5523230" w="3727450">
                  <a:moveTo>
                    <a:pt x="3727450" y="5523230"/>
                  </a:moveTo>
                  <a:lnTo>
                    <a:pt x="0" y="552323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5523230"/>
                  </a:lnTo>
                  <a:close/>
                  <a:moveTo>
                    <a:pt x="127000" y="5396230"/>
                  </a:moveTo>
                  <a:lnTo>
                    <a:pt x="3600450" y="539623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5396230"/>
                  </a:lnTo>
                  <a:close/>
                </a:path>
              </a:pathLst>
            </a:custGeom>
            <a:solidFill>
              <a:srgbClr val="F9B680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80027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41493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82711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823929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165147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506365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847584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3188802" y="297741"/>
            <a:ext cx="375086" cy="438940"/>
          </a:xfrm>
          <a:prstGeom prst="line">
            <a:avLst/>
          </a:prstGeom>
          <a:ln cap="flat" w="66675">
            <a:solidFill>
              <a:srgbClr val="F9B6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744155" y="0"/>
            <a:ext cx="7543845" cy="1471050"/>
          </a:xfrm>
          <a:custGeom>
            <a:avLst/>
            <a:gdLst/>
            <a:ahLst/>
            <a:cxnLst/>
            <a:rect r="r" b="b" t="t" l="l"/>
            <a:pathLst>
              <a:path h="1471050" w="7543845">
                <a:moveTo>
                  <a:pt x="0" y="0"/>
                </a:moveTo>
                <a:lnTo>
                  <a:pt x="7543845" y="0"/>
                </a:lnTo>
                <a:lnTo>
                  <a:pt x="7543845" y="1471050"/>
                </a:lnTo>
                <a:lnTo>
                  <a:pt x="0" y="147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321693" y="3314700"/>
            <a:ext cx="6282202" cy="1828800"/>
            <a:chOff x="0" y="0"/>
            <a:chExt cx="8376269" cy="24384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864762" cy="1861507"/>
              <a:chOff x="0" y="0"/>
              <a:chExt cx="368348" cy="3677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6834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68348">
                    <a:moveTo>
                      <a:pt x="0" y="0"/>
                    </a:moveTo>
                    <a:lnTo>
                      <a:pt x="368348" y="0"/>
                    </a:lnTo>
                    <a:lnTo>
                      <a:pt x="36834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9B68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368348" cy="4343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342596" y="304800"/>
              <a:ext cx="1179570" cy="1073409"/>
            </a:xfrm>
            <a:custGeom>
              <a:avLst/>
              <a:gdLst/>
              <a:ahLst/>
              <a:cxnLst/>
              <a:rect r="r" b="b" t="t" l="l"/>
              <a:pathLst>
                <a:path h="1073409" w="1179570">
                  <a:moveTo>
                    <a:pt x="0" y="0"/>
                  </a:moveTo>
                  <a:lnTo>
                    <a:pt x="1179570" y="0"/>
                  </a:lnTo>
                  <a:lnTo>
                    <a:pt x="1179570" y="1073409"/>
                  </a:lnTo>
                  <a:lnTo>
                    <a:pt x="0" y="1073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474832" y="-85725"/>
              <a:ext cx="5901437" cy="252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SƠ ĐỒ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USE CASE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051D6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TỔNG QUAN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248187" y="2936712"/>
            <a:ext cx="4973210" cy="7104816"/>
          </a:xfrm>
          <a:custGeom>
            <a:avLst/>
            <a:gdLst/>
            <a:ahLst/>
            <a:cxnLst/>
            <a:rect r="r" b="b" t="t" l="l"/>
            <a:pathLst>
              <a:path h="7104816" w="4973210">
                <a:moveTo>
                  <a:pt x="0" y="0"/>
                </a:moveTo>
                <a:lnTo>
                  <a:pt x="4973210" y="0"/>
                </a:lnTo>
                <a:lnTo>
                  <a:pt x="4973210" y="7104816"/>
                </a:lnTo>
                <a:lnTo>
                  <a:pt x="0" y="7104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1481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16740" y="1717512"/>
            <a:ext cx="974342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051D64"/>
                </a:solidFill>
                <a:latin typeface="Oswald Bold"/>
                <a:ea typeface="Oswald Bold"/>
                <a:cs typeface="Oswald Bold"/>
                <a:sym typeface="Oswald Bold"/>
              </a:rPr>
              <a:t>THIẾT KẾ HỆ THỐNG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DAG25oKlb9s</dc:identifier>
  <dcterms:modified xsi:type="dcterms:W3CDTF">2011-08-01T06:04:30Z</dcterms:modified>
  <cp:revision>1</cp:revision>
  <dc:title>Blue and Orange Technology Presentation Template</dc:title>
</cp:coreProperties>
</file>